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11" r:id="rId5"/>
    <p:sldId id="287" r:id="rId6"/>
    <p:sldId id="312" r:id="rId7"/>
    <p:sldId id="5901" r:id="rId8"/>
    <p:sldId id="5900" r:id="rId9"/>
    <p:sldId id="5883" r:id="rId10"/>
    <p:sldId id="314" r:id="rId11"/>
    <p:sldId id="268" r:id="rId12"/>
    <p:sldId id="316" r:id="rId13"/>
    <p:sldId id="5882" r:id="rId14"/>
    <p:sldId id="318" r:id="rId15"/>
    <p:sldId id="322" r:id="rId16"/>
    <p:sldId id="5891" r:id="rId17"/>
    <p:sldId id="5890" r:id="rId18"/>
    <p:sldId id="5893" r:id="rId19"/>
    <p:sldId id="5894" r:id="rId20"/>
    <p:sldId id="5895" r:id="rId21"/>
    <p:sldId id="5892" r:id="rId22"/>
    <p:sldId id="5896" r:id="rId23"/>
    <p:sldId id="5897" r:id="rId24"/>
    <p:sldId id="5898" r:id="rId25"/>
    <p:sldId id="5903" r:id="rId26"/>
    <p:sldId id="5904" r:id="rId27"/>
    <p:sldId id="5902" r:id="rId28"/>
    <p:sldId id="5905" r:id="rId29"/>
    <p:sldId id="5906" r:id="rId30"/>
    <p:sldId id="5907" r:id="rId31"/>
    <p:sldId id="5899" r:id="rId32"/>
    <p:sldId id="5884" r:id="rId33"/>
    <p:sldId id="302" r:id="rId34"/>
    <p:sldId id="305" r:id="rId3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  <p15:guide id="4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1" autoAdjust="0"/>
    <p:restoredTop sz="94238" autoAdjust="0"/>
  </p:normalViewPr>
  <p:slideViewPr>
    <p:cSldViewPr snapToGrid="0">
      <p:cViewPr varScale="1">
        <p:scale>
          <a:sx n="75" d="100"/>
          <a:sy n="75" d="100"/>
        </p:scale>
        <p:origin x="1224" y="62"/>
      </p:cViewPr>
      <p:guideLst>
        <p:guide pos="3840"/>
        <p:guide orient="horz" pos="960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8076"/>
    </p:cViewPr>
  </p:sorterViewPr>
  <p:notesViewPr>
    <p:cSldViewPr snapToGrid="0">
      <p:cViewPr varScale="1">
        <p:scale>
          <a:sx n="55" d="100"/>
          <a:sy n="55" d="100"/>
        </p:scale>
        <p:origin x="28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6E1DC9-418B-48B3-9C3D-28340D20EB2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2022-07-28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6B3A4-6403-45F3-8258-5B00C047BFB8}" type="datetime1">
              <a:rPr lang="ko-KR" altLang="en-US" noProof="0" smtClean="0"/>
              <a:t>2022-07-28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B913A0-8194-43AB-8CE1-D8825DE3150C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857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924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04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945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603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600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006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563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05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426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75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11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751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989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093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507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842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985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561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729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171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04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359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7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13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7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910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294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809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8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8" descr="분홍색 배경의 야자수 잎 사진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위험 및 보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44" descr="야자수 잎 사진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8" descr="두 야자수 잎으로 테두리가 있는 노트북 키보드 사진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13" descr="식물 사진 클로즈업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CE78-CB96-405D-942E-FEA917A3804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6C2E-1F6F-46DF-AB18-81CF31B0F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85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야자수 잎 사진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그림 개체 틀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ko-KR" altLang="en-US" sz="36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33" name="날짜 개체 틀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  <p:sldLayoutId id="21474836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hanpark" TargetMode="External"/><Relationship Id="rId2" Type="http://schemas.openxmlformats.org/officeDocument/2006/relationships/hyperlink" Target="https://www.work.go.kr/consltJobCarpa/srch/schdpt/schdptSrch.do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slideshare.net/hanpark/krkwicnovember2006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2781" y="1901952"/>
            <a:ext cx="4775061" cy="2387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3200" dirty="0"/>
              <a:t>대학 교과목 분석을 통한</a:t>
            </a:r>
            <a:br>
              <a:rPr lang="en-US" altLang="ko-KR" sz="3200" dirty="0"/>
            </a:br>
            <a:r>
              <a:rPr lang="ko-KR" altLang="en-US" sz="3200" dirty="0"/>
              <a:t>학과 추천 모델 연구</a:t>
            </a:r>
            <a:br>
              <a:rPr lang="en-US" altLang="ko-KR" sz="3200" dirty="0"/>
            </a:br>
            <a:br>
              <a:rPr lang="en-US" altLang="ko-KR" sz="3200" dirty="0"/>
            </a:br>
            <a:r>
              <a:rPr lang="ko-KR" altLang="en-US" sz="3200" dirty="0"/>
              <a:t> 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/>
          <a:lstStyle/>
          <a:p>
            <a:pPr algn="ctr" rtl="0"/>
            <a:r>
              <a:rPr lang="en-US" altLang="ko-KR" dirty="0"/>
              <a:t> - 1 </a:t>
            </a:r>
            <a:r>
              <a:rPr lang="ko-KR" altLang="en-US" dirty="0"/>
              <a:t>조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6" name="그림 개체 틀 15" descr="그래프를 그리는 두 남자 사진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  <p:sp>
        <p:nvSpPr>
          <p:cNvPr id="5" name="슬라이드 번호 개체 틀 37">
            <a:extLst>
              <a:ext uri="{FF2B5EF4-FFF2-40B4-BE49-F238E27FC236}">
                <a16:creationId xmlns:a16="http://schemas.microsoft.com/office/drawing/2014/main" id="{C0B8F2A1-7325-40E0-8F34-82432AE0A9B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ko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en-US" altLang="ko-KR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</a:t>
            </a:fld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42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C22DF9D-97D5-4A2B-9D82-EEB7AD8C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658" y="773670"/>
            <a:ext cx="6535542" cy="98450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30CA11-2824-482A-BBF0-52AF840C7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23" y="2471185"/>
            <a:ext cx="2344981" cy="2808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9F7888-766E-402A-95BA-A9328E25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036" y="2471186"/>
            <a:ext cx="2704430" cy="28086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6B2318-A515-4637-BC54-9BAA2176C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949" y="2471184"/>
            <a:ext cx="4485758" cy="257438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AFBADF-0BC9-4B24-BB23-8A72061FD704}"/>
              </a:ext>
            </a:extLst>
          </p:cNvPr>
          <p:cNvSpPr/>
          <p:nvPr/>
        </p:nvSpPr>
        <p:spPr>
          <a:xfrm>
            <a:off x="3859902" y="3282616"/>
            <a:ext cx="2004632" cy="114650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7F20C84-B738-47BC-897C-06CC63A9E6F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771770" y="3758376"/>
            <a:ext cx="993179" cy="1049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0DD2C2-A309-40DC-8DB0-E1F89C2E192C}"/>
              </a:ext>
            </a:extLst>
          </p:cNvPr>
          <p:cNvSpPr txBox="1"/>
          <p:nvPr/>
        </p:nvSpPr>
        <p:spPr>
          <a:xfrm>
            <a:off x="5691218" y="5391312"/>
            <a:ext cx="55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한국교육개발원 </a:t>
            </a:r>
            <a:r>
              <a:rPr lang="en-US" altLang="ko-KR" dirty="0"/>
              <a:t>2021 </a:t>
            </a:r>
            <a:r>
              <a:rPr lang="ko-KR" altLang="en-US" dirty="0"/>
              <a:t>학과</a:t>
            </a:r>
            <a:r>
              <a:rPr lang="en-US" altLang="ko-KR" dirty="0"/>
              <a:t>(</a:t>
            </a:r>
            <a:r>
              <a:rPr lang="ko-KR" altLang="en-US" dirty="0"/>
              <a:t>전공</a:t>
            </a:r>
            <a:r>
              <a:rPr lang="en-US" altLang="ko-KR" dirty="0"/>
              <a:t>) </a:t>
            </a:r>
            <a:r>
              <a:rPr lang="ko-KR" altLang="en-US" dirty="0"/>
              <a:t>분류 자료집 이용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9CC83-7647-44B0-97B3-447404321B31}"/>
              </a:ext>
            </a:extLst>
          </p:cNvPr>
          <p:cNvSpPr txBox="1"/>
          <p:nvPr/>
        </p:nvSpPr>
        <p:spPr>
          <a:xfrm>
            <a:off x="1797751" y="1697484"/>
            <a:ext cx="859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 대학 학과별 개설 교과목 </a:t>
            </a:r>
            <a:r>
              <a:rPr lang="en-US" altLang="ko-KR" dirty="0"/>
              <a:t>(</a:t>
            </a:r>
            <a:r>
              <a:rPr lang="ko-KR" altLang="en-US" dirty="0"/>
              <a:t>커리큘럼</a:t>
            </a:r>
            <a:r>
              <a:rPr lang="en-US" altLang="ko-KR" dirty="0"/>
              <a:t>) </a:t>
            </a:r>
            <a:r>
              <a:rPr lang="ko-KR" altLang="en-US" dirty="0"/>
              <a:t>데이터 수집 </a:t>
            </a:r>
            <a:r>
              <a:rPr lang="en-US" altLang="ko-KR" dirty="0"/>
              <a:t>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65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366180" y="2531165"/>
            <a:ext cx="327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 대학 학과별 개설 교과목 </a:t>
            </a:r>
            <a:r>
              <a:rPr lang="en-US" altLang="ko-KR" dirty="0"/>
              <a:t>(</a:t>
            </a:r>
            <a:r>
              <a:rPr lang="ko-KR" altLang="en-US" dirty="0"/>
              <a:t>커리큘럼</a:t>
            </a:r>
            <a:r>
              <a:rPr lang="en-US" altLang="ko-KR" dirty="0"/>
              <a:t>)</a:t>
            </a:r>
            <a:r>
              <a:rPr lang="ko-KR" altLang="en-US" dirty="0"/>
              <a:t>을 웹 </a:t>
            </a:r>
            <a:r>
              <a:rPr lang="ko-KR" altLang="en-US" dirty="0" err="1"/>
              <a:t>크롤링</a:t>
            </a:r>
            <a:r>
              <a:rPr lang="ko-KR" altLang="en-US" dirty="0"/>
              <a:t> 진행 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03CA4AF-1E11-4CA3-95CA-BB2D89AC46F1}"/>
              </a:ext>
            </a:extLst>
          </p:cNvPr>
          <p:cNvGrpSpPr/>
          <p:nvPr/>
        </p:nvGrpSpPr>
        <p:grpSpPr>
          <a:xfrm>
            <a:off x="4706546" y="2099365"/>
            <a:ext cx="6275949" cy="3557174"/>
            <a:chOff x="3890617" y="1386396"/>
            <a:chExt cx="6997159" cy="51525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272ED2B-F2F5-46AC-AD32-14FA9857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0617" y="1386396"/>
              <a:ext cx="6997159" cy="515251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F65876-A96B-47A7-9AD9-697323AF69D5}"/>
                </a:ext>
              </a:extLst>
            </p:cNvPr>
            <p:cNvSpPr/>
            <p:nvPr/>
          </p:nvSpPr>
          <p:spPr>
            <a:xfrm>
              <a:off x="4582632" y="4360912"/>
              <a:ext cx="6151629" cy="2178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1F2CD38F-A848-4717-BDB5-97C5F893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658" y="773670"/>
            <a:ext cx="6535542" cy="98450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확보</a:t>
            </a:r>
          </a:p>
        </p:txBody>
      </p:sp>
    </p:spTree>
    <p:extLst>
      <p:ext uri="{BB962C8B-B14F-4D97-AF65-F5344CB8AC3E}">
        <p14:creationId xmlns:p14="http://schemas.microsoft.com/office/powerpoint/2010/main" val="369534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F1190-EC3E-4299-9BC2-72A3F1C40814}"/>
              </a:ext>
            </a:extLst>
          </p:cNvPr>
          <p:cNvSpPr txBox="1"/>
          <p:nvPr/>
        </p:nvSpPr>
        <p:spPr>
          <a:xfrm>
            <a:off x="1195499" y="2778406"/>
            <a:ext cx="2297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</a:t>
            </a:r>
          </a:p>
          <a:p>
            <a:r>
              <a:rPr lang="en-US" altLang="ko-KR" sz="1600" dirty="0"/>
              <a:t>   - </a:t>
            </a:r>
            <a:r>
              <a:rPr lang="ko-KR" altLang="en-US" sz="1600" dirty="0"/>
              <a:t>엑셀로 변환</a:t>
            </a:r>
            <a:endParaRPr lang="en-US" altLang="ko-KR" sz="1600" dirty="0"/>
          </a:p>
          <a:p>
            <a:r>
              <a:rPr lang="en-US" altLang="ko-KR" sz="1600" dirty="0"/>
              <a:t>   - </a:t>
            </a:r>
            <a:r>
              <a:rPr lang="ko-KR" altLang="en-US" sz="1600" dirty="0"/>
              <a:t>특수문자 처리</a:t>
            </a:r>
            <a:endParaRPr lang="en-US" altLang="ko-KR" sz="1600" dirty="0"/>
          </a:p>
          <a:p>
            <a:r>
              <a:rPr lang="en-US" altLang="ko-KR" sz="1600" dirty="0"/>
              <a:t>   - </a:t>
            </a:r>
            <a:r>
              <a:rPr lang="ko-KR" altLang="en-US" sz="1600" dirty="0"/>
              <a:t>외국어</a:t>
            </a:r>
            <a:r>
              <a:rPr lang="en-US" altLang="ko-KR" sz="1600" dirty="0"/>
              <a:t>, </a:t>
            </a:r>
            <a:r>
              <a:rPr lang="ko-KR" altLang="en-US" sz="1600" dirty="0"/>
              <a:t>숫자 처리</a:t>
            </a:r>
            <a:endParaRPr lang="en-US" altLang="ko-KR" sz="1600" dirty="0"/>
          </a:p>
          <a:p>
            <a:r>
              <a:rPr lang="en-US" altLang="ko-KR" sz="1600" dirty="0"/>
              <a:t>   - csv </a:t>
            </a:r>
            <a:r>
              <a:rPr lang="ko-KR" altLang="en-US" sz="1600" dirty="0"/>
              <a:t>파일로 저장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-  5980</a:t>
            </a:r>
            <a:r>
              <a:rPr lang="ko-KR" altLang="en-US" sz="1600" dirty="0"/>
              <a:t>쌍 제작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4B92C3-815D-49C2-B8AF-316A0CFB0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2219448"/>
            <a:ext cx="3175000" cy="300475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ECA0D7-54B0-4C6F-8CDC-296AC84CE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000" y="2778406"/>
            <a:ext cx="4107601" cy="24457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A7DD45-B931-439E-B0F1-26019CE88C28}"/>
              </a:ext>
            </a:extLst>
          </p:cNvPr>
          <p:cNvSpPr/>
          <p:nvPr/>
        </p:nvSpPr>
        <p:spPr>
          <a:xfrm>
            <a:off x="3315907" y="3010294"/>
            <a:ext cx="4195785" cy="21589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C4885-EFEB-48F9-8ACB-A41D04724E47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7511692" y="3118244"/>
            <a:ext cx="362308" cy="60358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ECF120FE-A76E-4D8F-8F9D-DA92DA32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658" y="773670"/>
            <a:ext cx="6535542" cy="98450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6A984-7E18-4DB3-921D-96E7770E2213}"/>
              </a:ext>
            </a:extLst>
          </p:cNvPr>
          <p:cNvSpPr txBox="1"/>
          <p:nvPr/>
        </p:nvSpPr>
        <p:spPr>
          <a:xfrm>
            <a:off x="1797751" y="1697484"/>
            <a:ext cx="859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후 커리큘럼 데이터 정제 </a:t>
            </a:r>
            <a:r>
              <a:rPr lang="en-US" altLang="ko-KR" dirty="0"/>
              <a:t>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748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19448"/>
            <a:ext cx="36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 데이터 가공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ko-KR" altLang="en-US" dirty="0"/>
              <a:t>  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F1190-EC3E-4299-9BC2-72A3F1C40814}"/>
              </a:ext>
            </a:extLst>
          </p:cNvPr>
          <p:cNvSpPr txBox="1"/>
          <p:nvPr/>
        </p:nvSpPr>
        <p:spPr>
          <a:xfrm>
            <a:off x="988902" y="2839675"/>
            <a:ext cx="3936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en-US" altLang="ko-KR" sz="1600" dirty="0" err="1"/>
              <a:t>mecab</a:t>
            </a:r>
            <a:r>
              <a:rPr lang="ko-KR" altLang="en-US" sz="1600" dirty="0"/>
              <a:t> 으로 토큰화 진행</a:t>
            </a:r>
            <a:endParaRPr lang="en-US" altLang="ko-KR" sz="1600" dirty="0"/>
          </a:p>
          <a:p>
            <a:r>
              <a:rPr lang="en-US" altLang="ko-KR" sz="1600" dirty="0"/>
              <a:t>       - </a:t>
            </a:r>
            <a:r>
              <a:rPr lang="ko-KR" altLang="en-US" sz="1600" dirty="0"/>
              <a:t>토큰화 처리</a:t>
            </a:r>
            <a:r>
              <a:rPr lang="en-US" altLang="ko-KR" sz="1600" dirty="0"/>
              <a:t>: </a:t>
            </a:r>
            <a:r>
              <a:rPr lang="ko-KR" altLang="en-US" sz="1600" dirty="0"/>
              <a:t>텍스트 길이가 긴</a:t>
            </a:r>
            <a:endParaRPr lang="en-US" altLang="ko-KR" sz="1600" dirty="0"/>
          </a:p>
          <a:p>
            <a:r>
              <a:rPr lang="en-US" altLang="ko-KR" sz="1600" dirty="0"/>
              <a:t>          </a:t>
            </a:r>
            <a:r>
              <a:rPr lang="ko-KR" altLang="en-US" sz="1600" dirty="0"/>
              <a:t>경우 문장과 단어를 구분하는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ko-KR" altLang="en-US" sz="1600" dirty="0"/>
              <a:t>  방식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F08980-5532-47DA-BC94-0873DE663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"/>
          <a:stretch/>
        </p:blipFill>
        <p:spPr>
          <a:xfrm>
            <a:off x="4925899" y="5192259"/>
            <a:ext cx="4645552" cy="77353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24A3505-1464-406D-9B6B-6BC10EE8B6C0}"/>
              </a:ext>
            </a:extLst>
          </p:cNvPr>
          <p:cNvGrpSpPr/>
          <p:nvPr/>
        </p:nvGrpSpPr>
        <p:grpSpPr>
          <a:xfrm>
            <a:off x="4938601" y="1539281"/>
            <a:ext cx="6262799" cy="3564952"/>
            <a:chOff x="4938601" y="1932980"/>
            <a:chExt cx="6262799" cy="38339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B3D0605-E0DF-49D4-8F56-9A5EF12EC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095" r="1581" b="-1"/>
            <a:stretch/>
          </p:blipFill>
          <p:spPr>
            <a:xfrm>
              <a:off x="4940300" y="1932980"/>
              <a:ext cx="6261100" cy="183919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1F3D327-1A50-48C9-A23B-6CEA67CD0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8601" y="3772171"/>
              <a:ext cx="6261100" cy="1994724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A7DD45-B931-439E-B0F1-26019CE88C28}"/>
              </a:ext>
            </a:extLst>
          </p:cNvPr>
          <p:cNvSpPr/>
          <p:nvPr/>
        </p:nvSpPr>
        <p:spPr>
          <a:xfrm>
            <a:off x="4945380" y="5192259"/>
            <a:ext cx="4549140" cy="7735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388D5E-4E5E-4B50-99B4-DDFEE2C1D2B0}"/>
              </a:ext>
            </a:extLst>
          </p:cNvPr>
          <p:cNvSpPr/>
          <p:nvPr/>
        </p:nvSpPr>
        <p:spPr>
          <a:xfrm>
            <a:off x="4925899" y="1504508"/>
            <a:ext cx="6261100" cy="49282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1829B6C-F4E7-4F32-95CC-4769F0738A9F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653554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3604694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19448"/>
            <a:ext cx="41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 텍스트 벡터화 처리  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F1190-EC3E-4299-9BC2-72A3F1C40814}"/>
              </a:ext>
            </a:extLst>
          </p:cNvPr>
          <p:cNvSpPr txBox="1"/>
          <p:nvPr/>
        </p:nvSpPr>
        <p:spPr>
          <a:xfrm>
            <a:off x="1195499" y="2839675"/>
            <a:ext cx="3973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- </a:t>
            </a:r>
            <a:r>
              <a:rPr lang="ko-KR" altLang="en-US" sz="1600" dirty="0"/>
              <a:t>텍스트 데이터를 컴퓨터가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처리할</a:t>
            </a:r>
            <a:r>
              <a:rPr lang="en-US" altLang="ko-KR" sz="1600" dirty="0"/>
              <a:t> </a:t>
            </a:r>
            <a:r>
              <a:rPr lang="ko-KR" altLang="en-US" sz="1600" dirty="0"/>
              <a:t>수 있게 수치화 변환함</a:t>
            </a:r>
            <a:r>
              <a:rPr lang="en-US" altLang="ko-KR" sz="16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BABD0C-951F-4174-A4F5-88FA8857233A}"/>
              </a:ext>
            </a:extLst>
          </p:cNvPr>
          <p:cNvSpPr txBox="1"/>
          <p:nvPr/>
        </p:nvSpPr>
        <p:spPr>
          <a:xfrm>
            <a:off x="1195499" y="3667406"/>
            <a:ext cx="33871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- X = </a:t>
            </a:r>
            <a:r>
              <a:rPr lang="ko-KR" altLang="en-US" sz="1600" dirty="0"/>
              <a:t>커리큘럼</a:t>
            </a:r>
            <a:r>
              <a:rPr lang="en-US" altLang="ko-KR" sz="1600" dirty="0"/>
              <a:t>(</a:t>
            </a:r>
            <a:r>
              <a:rPr lang="ko-KR" altLang="en-US" sz="1600" dirty="0"/>
              <a:t>전공과목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/>
              <a:t>토큰화 처리</a:t>
            </a:r>
            <a:endParaRPr lang="en-US" altLang="ko-KR" sz="1600" dirty="0"/>
          </a:p>
          <a:p>
            <a:r>
              <a:rPr lang="en-US" altLang="ko-KR" sz="1600" dirty="0"/>
              <a:t>   - </a:t>
            </a:r>
            <a:r>
              <a:rPr lang="ko-KR" altLang="en-US" sz="1600" dirty="0"/>
              <a:t>워드 사전</a:t>
            </a:r>
            <a:endParaRPr lang="en-US" altLang="ko-KR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4DAEA3C-A1FB-4B17-B20E-E9F7ED7E6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7767"/>
          <a:stretch/>
        </p:blipFill>
        <p:spPr>
          <a:xfrm>
            <a:off x="5012223" y="1694892"/>
            <a:ext cx="2861778" cy="30896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6A3295-5E93-4104-9953-1009CB07E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2" r="8376" b="12590"/>
          <a:stretch/>
        </p:blipFill>
        <p:spPr>
          <a:xfrm>
            <a:off x="8169834" y="1983929"/>
            <a:ext cx="2590799" cy="3426272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9B8B840-2E66-47E3-B307-5DAA5139BE3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rot="5400000" flipH="1" flipV="1">
            <a:off x="6553842" y="1873199"/>
            <a:ext cx="2800662" cy="3022122"/>
          </a:xfrm>
          <a:prstGeom prst="bentConnector5">
            <a:avLst>
              <a:gd name="adj1" fmla="val -8162"/>
              <a:gd name="adj2" fmla="val 52242"/>
              <a:gd name="adj3" fmla="val 108162"/>
            </a:avLst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A7DD45-B931-439E-B0F1-26019CE88C28}"/>
              </a:ext>
            </a:extLst>
          </p:cNvPr>
          <p:cNvSpPr/>
          <p:nvPr/>
        </p:nvSpPr>
        <p:spPr>
          <a:xfrm>
            <a:off x="8207935" y="2036318"/>
            <a:ext cx="2437205" cy="220548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66A528-7D9A-437C-9140-2C7BF068D039}"/>
              </a:ext>
            </a:extLst>
          </p:cNvPr>
          <p:cNvSpPr/>
          <p:nvPr/>
        </p:nvSpPr>
        <p:spPr>
          <a:xfrm>
            <a:off x="8207935" y="4356100"/>
            <a:ext cx="2437205" cy="105410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520938A-7F2A-422F-B464-02908549DE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8" r="-5789" b="4224"/>
          <a:stretch/>
        </p:blipFill>
        <p:spPr>
          <a:xfrm>
            <a:off x="8169834" y="5462591"/>
            <a:ext cx="2743200" cy="481010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3DC9D616-F493-4BCE-88E8-EAD4AA89ABBB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653554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43937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19448"/>
            <a:ext cx="41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 텍스트 벡터화 처리  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F1190-EC3E-4299-9BC2-72A3F1C40814}"/>
              </a:ext>
            </a:extLst>
          </p:cNvPr>
          <p:cNvSpPr txBox="1"/>
          <p:nvPr/>
        </p:nvSpPr>
        <p:spPr>
          <a:xfrm>
            <a:off x="1195499" y="2839675"/>
            <a:ext cx="3973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- </a:t>
            </a:r>
            <a:r>
              <a:rPr lang="ko-KR" altLang="en-US" sz="1600" dirty="0"/>
              <a:t>텍스트 데이터를 컴퓨터가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처리할</a:t>
            </a:r>
            <a:r>
              <a:rPr lang="en-US" altLang="ko-KR" sz="1600" dirty="0"/>
              <a:t> </a:t>
            </a:r>
            <a:r>
              <a:rPr lang="ko-KR" altLang="en-US" sz="1600" dirty="0"/>
              <a:t>수 있게 수치화 변환함</a:t>
            </a:r>
            <a:r>
              <a:rPr lang="en-US" altLang="ko-KR" sz="16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BABD0C-951F-4174-A4F5-88FA8857233A}"/>
              </a:ext>
            </a:extLst>
          </p:cNvPr>
          <p:cNvSpPr txBox="1"/>
          <p:nvPr/>
        </p:nvSpPr>
        <p:spPr>
          <a:xfrm>
            <a:off x="1195499" y="3667406"/>
            <a:ext cx="4125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- </a:t>
            </a:r>
            <a:r>
              <a:rPr lang="ko-KR" altLang="en-US" sz="1600" dirty="0"/>
              <a:t>만든 워드 사전에 벡터 값을 부여함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A5809-76AF-43AC-863C-0BBF18543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09"/>
          <a:stretch/>
        </p:blipFill>
        <p:spPr>
          <a:xfrm>
            <a:off x="5829300" y="1524001"/>
            <a:ext cx="5034078" cy="44087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1945BF0-BC3A-49CD-B96A-8594E6ECB5B2}"/>
              </a:ext>
            </a:extLst>
          </p:cNvPr>
          <p:cNvSpPr/>
          <p:nvPr/>
        </p:nvSpPr>
        <p:spPr>
          <a:xfrm>
            <a:off x="6173395" y="2749330"/>
            <a:ext cx="1421205" cy="258466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8A59A54-4A96-46AF-B9A3-BAD4817BDFDC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653554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362095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19448"/>
            <a:ext cx="41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 텍스트 벡터화 처리  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F1190-EC3E-4299-9BC2-72A3F1C40814}"/>
              </a:ext>
            </a:extLst>
          </p:cNvPr>
          <p:cNvSpPr txBox="1"/>
          <p:nvPr/>
        </p:nvSpPr>
        <p:spPr>
          <a:xfrm>
            <a:off x="1195499" y="2839675"/>
            <a:ext cx="3973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- </a:t>
            </a:r>
            <a:r>
              <a:rPr lang="ko-KR" altLang="en-US" sz="1600" dirty="0"/>
              <a:t>텍스트 데이터를 컴퓨터가</a:t>
            </a:r>
            <a:endParaRPr lang="en-US" altLang="ko-KR" sz="1600" dirty="0"/>
          </a:p>
          <a:p>
            <a:r>
              <a:rPr lang="en-US" altLang="ko-KR" sz="1600" dirty="0"/>
              <a:t>         </a:t>
            </a:r>
            <a:r>
              <a:rPr lang="ko-KR" altLang="en-US" sz="1600" dirty="0"/>
              <a:t>처리할</a:t>
            </a:r>
            <a:r>
              <a:rPr lang="en-US" altLang="ko-KR" sz="1600" dirty="0"/>
              <a:t> </a:t>
            </a:r>
            <a:r>
              <a:rPr lang="ko-KR" altLang="en-US" sz="1600" dirty="0"/>
              <a:t>수 있게 수치화 변환함</a:t>
            </a:r>
            <a:r>
              <a:rPr lang="en-US" altLang="ko-KR" sz="16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BABD0C-951F-4174-A4F5-88FA8857233A}"/>
              </a:ext>
            </a:extLst>
          </p:cNvPr>
          <p:cNvSpPr txBox="1"/>
          <p:nvPr/>
        </p:nvSpPr>
        <p:spPr>
          <a:xfrm>
            <a:off x="1195499" y="3667406"/>
            <a:ext cx="4326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- </a:t>
            </a:r>
            <a:r>
              <a:rPr lang="ko-KR" altLang="en-US" sz="1600" dirty="0"/>
              <a:t>패딩</a:t>
            </a:r>
            <a:r>
              <a:rPr lang="en-US" altLang="ko-KR" sz="1600" dirty="0"/>
              <a:t>: </a:t>
            </a:r>
            <a:r>
              <a:rPr lang="ko-KR" altLang="en-US" sz="1600" dirty="0"/>
              <a:t>입력 배열의 주위를 가상의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    원소로 채우는 작업</a:t>
            </a:r>
            <a:r>
              <a:rPr lang="en-US" altLang="ko-KR" sz="1600" dirty="0"/>
              <a:t>. </a:t>
            </a:r>
            <a:r>
              <a:rPr lang="ko-KR" altLang="en-US" sz="1600" dirty="0"/>
              <a:t>실제 입력 값은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 아니기 때문에 패딩은 </a:t>
            </a:r>
            <a:r>
              <a:rPr lang="en-US" altLang="ko-KR" sz="1600" dirty="0"/>
              <a:t>“0” </a:t>
            </a:r>
            <a:r>
              <a:rPr lang="ko-KR" altLang="en-US" sz="1600" dirty="0"/>
              <a:t>으로 채운다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    계산에 영향을 미치지 않으면서 입력과</a:t>
            </a:r>
            <a:endParaRPr lang="en-US" altLang="ko-KR" sz="1600" dirty="0"/>
          </a:p>
          <a:p>
            <a:r>
              <a:rPr lang="ko-KR" altLang="en-US" sz="1600" dirty="0"/>
              <a:t>    출력 데이터의 크기를 동일하게 만들 수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ko-KR" altLang="en-US" sz="1600" dirty="0"/>
              <a:t> 있다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1A31E5-6E88-484B-A192-45FE03664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446" y="1552727"/>
            <a:ext cx="5281330" cy="42293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A7DD45-B931-439E-B0F1-26019CE88C28}"/>
              </a:ext>
            </a:extLst>
          </p:cNvPr>
          <p:cNvSpPr/>
          <p:nvPr/>
        </p:nvSpPr>
        <p:spPr>
          <a:xfrm>
            <a:off x="5727700" y="4064000"/>
            <a:ext cx="4787900" cy="10414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16F891D-D554-484B-AB67-84DF38CBA336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653554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146157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19448"/>
            <a:ext cx="41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 텍스트 벡터화 처리  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F1190-EC3E-4299-9BC2-72A3F1C40814}"/>
              </a:ext>
            </a:extLst>
          </p:cNvPr>
          <p:cNvSpPr txBox="1"/>
          <p:nvPr/>
        </p:nvSpPr>
        <p:spPr>
          <a:xfrm>
            <a:off x="1195499" y="2839675"/>
            <a:ext cx="3973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- </a:t>
            </a:r>
            <a:r>
              <a:rPr lang="ko-KR" altLang="en-US" sz="1600" dirty="0"/>
              <a:t>텍스트 데이터를 컴퓨터가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처리할</a:t>
            </a:r>
            <a:r>
              <a:rPr lang="en-US" altLang="ko-KR" sz="1600" dirty="0"/>
              <a:t> </a:t>
            </a:r>
            <a:r>
              <a:rPr lang="ko-KR" altLang="en-US" sz="1600" dirty="0"/>
              <a:t>수 있게 수치화 변환함</a:t>
            </a:r>
            <a:r>
              <a:rPr lang="en-US" altLang="ko-KR" sz="16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BABD0C-951F-4174-A4F5-88FA8857233A}"/>
              </a:ext>
            </a:extLst>
          </p:cNvPr>
          <p:cNvSpPr txBox="1"/>
          <p:nvPr/>
        </p:nvSpPr>
        <p:spPr>
          <a:xfrm>
            <a:off x="1195499" y="3667406"/>
            <a:ext cx="39734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- y = </a:t>
            </a:r>
            <a:r>
              <a:rPr lang="ko-KR" altLang="en-US" sz="1600" dirty="0"/>
              <a:t>학과</a:t>
            </a:r>
            <a:endParaRPr lang="en-US" altLang="ko-KR" sz="1600" dirty="0"/>
          </a:p>
          <a:p>
            <a:r>
              <a:rPr lang="en-US" altLang="ko-KR" sz="1600" dirty="0"/>
              <a:t>   - y </a:t>
            </a:r>
            <a:r>
              <a:rPr lang="ko-KR" altLang="en-US" sz="1600" dirty="0"/>
              <a:t>원 핫 인코딩</a:t>
            </a:r>
            <a:r>
              <a:rPr lang="en-US" altLang="ko-KR" sz="1600" dirty="0"/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텍스트를 유의미한</a:t>
            </a:r>
            <a:endParaRPr lang="en-US" altLang="ko-KR" sz="1600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NanumSquareRoundR"/>
              </a:rPr>
              <a:t>  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 숫자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anumSquareRoundR"/>
              </a:rPr>
              <a:t>(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벡터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anumSquareRoundR"/>
              </a:rPr>
              <a:t>)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로 바꾸는 가장 쉬운</a:t>
            </a:r>
            <a:endParaRPr lang="en-US" altLang="ko-KR" sz="1600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NanumSquareRoundR"/>
              </a:rPr>
              <a:t>   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방법이다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anumSquareRoundR"/>
              </a:rPr>
              <a:t>.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JXc-TeX-math-I"/>
              </a:rPr>
              <a:t>N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개의 단어를 각각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JXc-TeX-math-I"/>
              </a:rPr>
              <a:t>N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차원</a:t>
            </a:r>
            <a:endParaRPr lang="en-US" altLang="ko-KR" sz="1600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NanumSquareRoundR"/>
              </a:rPr>
              <a:t>   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의 벡터로 표현하는 방식이다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anumSquareRoundR"/>
              </a:rPr>
              <a:t>.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NanumSquareRoundR"/>
              </a:rPr>
              <a:t>   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단어에 해당되는 차원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anumSquareRoundR"/>
              </a:rPr>
              <a:t>(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인덱스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anumSquareRoundR"/>
              </a:rPr>
              <a:t>)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에</a:t>
            </a:r>
            <a:endParaRPr lang="en-US" altLang="ko-KR" sz="1600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NanumSquareRoundR"/>
              </a:rPr>
              <a:t>  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JXc-TeX-main-R"/>
              </a:rPr>
              <a:t>1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을 넣고 나머지에는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JXc-TeX-main-R"/>
              </a:rPr>
              <a:t>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SquareRoundR"/>
              </a:rPr>
              <a:t>을 넣는다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2C5C72-3D5B-4C75-BC94-E09B1E36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315" y="1566534"/>
            <a:ext cx="2649351" cy="3213104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C643E4E-1656-469C-997D-6109C877A82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5400000" flipH="1" flipV="1">
            <a:off x="6581900" y="1692190"/>
            <a:ext cx="2963538" cy="3211357"/>
          </a:xfrm>
          <a:prstGeom prst="bentConnector5">
            <a:avLst>
              <a:gd name="adj1" fmla="val -7714"/>
              <a:gd name="adj2" fmla="val 47638"/>
              <a:gd name="adj3" fmla="val 107714"/>
            </a:avLst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C45CFAD-4A2B-4E06-87DB-EC9B68BD6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973" y="1816100"/>
            <a:ext cx="2952750" cy="40654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A7DD45-B931-439E-B0F1-26019CE88C28}"/>
              </a:ext>
            </a:extLst>
          </p:cNvPr>
          <p:cNvSpPr/>
          <p:nvPr/>
        </p:nvSpPr>
        <p:spPr>
          <a:xfrm>
            <a:off x="5264151" y="3614529"/>
            <a:ext cx="2461365" cy="115185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18A33B-1FB3-41FF-BE61-EBE5495788BB}"/>
              </a:ext>
            </a:extLst>
          </p:cNvPr>
          <p:cNvSpPr/>
          <p:nvPr/>
        </p:nvSpPr>
        <p:spPr>
          <a:xfrm>
            <a:off x="8432800" y="2372645"/>
            <a:ext cx="1447800" cy="347189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A608A27B-6AE7-4505-B21A-1A6470F6D006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653554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2538886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19448"/>
            <a:ext cx="41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 학습 데이터 구분  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F1190-EC3E-4299-9BC2-72A3F1C40814}"/>
              </a:ext>
            </a:extLst>
          </p:cNvPr>
          <p:cNvSpPr txBox="1"/>
          <p:nvPr/>
        </p:nvSpPr>
        <p:spPr>
          <a:xfrm>
            <a:off x="1195498" y="2839675"/>
            <a:ext cx="4125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- </a:t>
            </a:r>
            <a:r>
              <a:rPr lang="ko-KR" altLang="en-US" sz="1600" dirty="0"/>
              <a:t>만들어진 데이터를 훈련데이터와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학습데이터 구분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D721CE-5799-42B8-A5B4-D2B71C321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282" y="1789271"/>
            <a:ext cx="2915535" cy="32794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992CE4-61C3-4BE7-B032-E643D0396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548" y="2251423"/>
            <a:ext cx="2915535" cy="3667125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711E927-C4FE-4C93-B7CD-A52A266DAA11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5400000" flipH="1" flipV="1">
            <a:off x="6727530" y="2096943"/>
            <a:ext cx="2817306" cy="3126266"/>
          </a:xfrm>
          <a:prstGeom prst="bentConnector5">
            <a:avLst>
              <a:gd name="adj1" fmla="val -8114"/>
              <a:gd name="adj2" fmla="val 50000"/>
              <a:gd name="adj3" fmla="val 108114"/>
            </a:avLst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A7DD45-B931-439E-B0F1-26019CE88C28}"/>
              </a:ext>
            </a:extLst>
          </p:cNvPr>
          <p:cNvSpPr/>
          <p:nvPr/>
        </p:nvSpPr>
        <p:spPr>
          <a:xfrm>
            <a:off x="5292724" y="2588779"/>
            <a:ext cx="2709518" cy="11615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0A9EF8-D17E-4059-8B14-D79EE4D8FACD}"/>
              </a:ext>
            </a:extLst>
          </p:cNvPr>
          <p:cNvSpPr/>
          <p:nvPr/>
        </p:nvSpPr>
        <p:spPr>
          <a:xfrm>
            <a:off x="5292724" y="3861865"/>
            <a:ext cx="2709518" cy="1129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EA3E2D-BD9D-4F4A-8F12-5A9568EAFFA3}"/>
              </a:ext>
            </a:extLst>
          </p:cNvPr>
          <p:cNvSpPr/>
          <p:nvPr/>
        </p:nvSpPr>
        <p:spPr>
          <a:xfrm>
            <a:off x="8479408" y="2281470"/>
            <a:ext cx="2607692" cy="120453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EDB0DD-3D30-4B14-9A4B-B12F58BDA9FA}"/>
              </a:ext>
            </a:extLst>
          </p:cNvPr>
          <p:cNvSpPr/>
          <p:nvPr/>
        </p:nvSpPr>
        <p:spPr>
          <a:xfrm>
            <a:off x="8479408" y="3593778"/>
            <a:ext cx="2607692" cy="1129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2770519-E2B1-4952-A3FD-27B657E934E8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7095584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모델 구축 및 학습</a:t>
            </a:r>
          </a:p>
        </p:txBody>
      </p:sp>
    </p:spTree>
    <p:extLst>
      <p:ext uri="{BB962C8B-B14F-4D97-AF65-F5344CB8AC3E}">
        <p14:creationId xmlns:p14="http://schemas.microsoft.com/office/powerpoint/2010/main" val="132448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19448"/>
            <a:ext cx="41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 인공 신경망 구성  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F1190-EC3E-4299-9BC2-72A3F1C40814}"/>
              </a:ext>
            </a:extLst>
          </p:cNvPr>
          <p:cNvSpPr txBox="1"/>
          <p:nvPr/>
        </p:nvSpPr>
        <p:spPr>
          <a:xfrm>
            <a:off x="1195499" y="2839675"/>
            <a:ext cx="39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- </a:t>
            </a:r>
            <a:r>
              <a:rPr lang="ko-KR" altLang="en-US" sz="1600" dirty="0"/>
              <a:t>텍스트 데이터의 </a:t>
            </a:r>
            <a:r>
              <a:rPr lang="ko-KR" altLang="en-US" sz="1600" dirty="0" err="1"/>
              <a:t>연관어</a:t>
            </a:r>
            <a:r>
              <a:rPr lang="ko-KR" altLang="en-US" sz="1600" dirty="0"/>
              <a:t> 분석</a:t>
            </a:r>
            <a:endParaRPr lang="en-US" altLang="ko-KR" sz="1600" dirty="0"/>
          </a:p>
          <a:p>
            <a:r>
              <a:rPr lang="en-US" altLang="ko-KR" sz="1600" dirty="0"/>
              <a:t>   - </a:t>
            </a:r>
            <a:r>
              <a:rPr lang="ko-KR" altLang="en-US" sz="1600" dirty="0"/>
              <a:t>활성화 함수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소프트맥스</a:t>
            </a:r>
            <a:endParaRPr lang="en-US" altLang="ko-KR" sz="1600" dirty="0"/>
          </a:p>
          <a:p>
            <a:r>
              <a:rPr lang="en-US" altLang="ko-KR" sz="1600" dirty="0"/>
              <a:t> 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60BC35-F82A-482A-A8C0-3D91E7FD8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32" y="1684987"/>
            <a:ext cx="6578631" cy="40338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A7DD45-B931-439E-B0F1-26019CE88C28}"/>
              </a:ext>
            </a:extLst>
          </p:cNvPr>
          <p:cNvSpPr/>
          <p:nvPr/>
        </p:nvSpPr>
        <p:spPr>
          <a:xfrm>
            <a:off x="4670993" y="1804117"/>
            <a:ext cx="6325508" cy="103555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9FEA8D-69AF-4CAF-A90B-9FE9FA3E6422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7095584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모델 구축 및 학습</a:t>
            </a:r>
          </a:p>
        </p:txBody>
      </p:sp>
    </p:spTree>
    <p:extLst>
      <p:ext uri="{BB962C8B-B14F-4D97-AF65-F5344CB8AC3E}">
        <p14:creationId xmlns:p14="http://schemas.microsoft.com/office/powerpoint/2010/main" val="104722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소파 옆에 있는 식물 사진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</a:t>
            </a:fld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B5D6E39-7B5C-436C-9EE1-612E6745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69" y="834887"/>
            <a:ext cx="10204173" cy="5049078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7D4E2-987B-4C21-A8C5-A25439C634FA}"/>
              </a:ext>
            </a:extLst>
          </p:cNvPr>
          <p:cNvSpPr txBox="1"/>
          <p:nvPr/>
        </p:nvSpPr>
        <p:spPr>
          <a:xfrm>
            <a:off x="4778375" y="2413337"/>
            <a:ext cx="44799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주제 선정 배경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프로젝트 분석 방향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프로젝트 분석 절차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결과 도출 및 평가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38FA795A-714D-4386-AC8F-FD699026E1FD}"/>
              </a:ext>
            </a:extLst>
          </p:cNvPr>
          <p:cNvSpPr txBox="1">
            <a:spLocks/>
          </p:cNvSpPr>
          <p:nvPr/>
        </p:nvSpPr>
        <p:spPr>
          <a:xfrm>
            <a:off x="1385513" y="1628632"/>
            <a:ext cx="2874372" cy="984508"/>
          </a:xfrm>
          <a:prstGeom prst="rect">
            <a:avLst/>
          </a:prstGeom>
          <a:noFill/>
        </p:spPr>
        <p:txBody>
          <a:bodyPr vert="horz" lIns="612648" tIns="822960" rIns="45720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프로젝트</a:t>
            </a:r>
            <a:br>
              <a:rPr lang="en-US" altLang="ko-KR" sz="2800" dirty="0"/>
            </a:br>
            <a:r>
              <a:rPr lang="ko-KR" altLang="en-US" sz="2800" dirty="0"/>
              <a:t>진행 목차</a:t>
            </a:r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19448"/>
            <a:ext cx="41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 컴파일 및 학습  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F1190-EC3E-4299-9BC2-72A3F1C40814}"/>
              </a:ext>
            </a:extLst>
          </p:cNvPr>
          <p:cNvSpPr txBox="1"/>
          <p:nvPr/>
        </p:nvSpPr>
        <p:spPr>
          <a:xfrm>
            <a:off x="1195499" y="2839675"/>
            <a:ext cx="3973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Early stopping callback </a:t>
            </a:r>
            <a:r>
              <a:rPr lang="ko-KR" altLang="en-US" sz="1600" dirty="0"/>
              <a:t>으로 </a:t>
            </a:r>
            <a:r>
              <a:rPr lang="ko-KR" altLang="en-US" sz="1600" dirty="0" err="1"/>
              <a:t>과적합</a:t>
            </a:r>
            <a:r>
              <a:rPr lang="ko-KR" altLang="en-US" sz="1600" dirty="0"/>
              <a:t> 방지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모델학습</a:t>
            </a:r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- Accuracy  62.6 %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ym typeface="Wingdings" panose="05000000000000000000" pitchFamily="2" charset="2"/>
              </a:rPr>
              <a:t>모델평가</a:t>
            </a:r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-Accuracy  29.6 %</a:t>
            </a:r>
          </a:p>
          <a:p>
            <a:endParaRPr lang="en-US" altLang="ko-KR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A7DD45-B931-439E-B0F1-26019CE88C28}"/>
              </a:ext>
            </a:extLst>
          </p:cNvPr>
          <p:cNvSpPr/>
          <p:nvPr/>
        </p:nvSpPr>
        <p:spPr>
          <a:xfrm>
            <a:off x="4966437" y="1529251"/>
            <a:ext cx="5386603" cy="12582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A1B8938-D252-42EC-AE96-7FE1624D82B3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7095584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모델 구축 및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AAD5D9-632B-8158-47F8-0C3D00E14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223" y="1566345"/>
            <a:ext cx="5241068" cy="11840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17FA3-1D2A-5551-CADB-05CE7C3D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437" y="2787463"/>
            <a:ext cx="5386603" cy="26881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F22E14-97A6-4980-A867-8D1329F1F7DD}"/>
              </a:ext>
            </a:extLst>
          </p:cNvPr>
          <p:cNvSpPr/>
          <p:nvPr/>
        </p:nvSpPr>
        <p:spPr>
          <a:xfrm>
            <a:off x="4966437" y="4636722"/>
            <a:ext cx="3973402" cy="8528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3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09288"/>
            <a:ext cx="412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단순한 신경망 구조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해결</a:t>
            </a:r>
            <a:r>
              <a:rPr lang="en-US" altLang="ko-KR" dirty="0"/>
              <a:t>: Dense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723277F-F0A6-4602-BC8D-67D0D985EE41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912126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문제점 분석과 해결 방안 도출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CB9376-F31A-059F-F5D4-8936F172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46" y="1577514"/>
            <a:ext cx="3953229" cy="3522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B78A69-E116-54E3-D8A2-8791011B2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646" y="5177376"/>
            <a:ext cx="3909789" cy="90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48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09288"/>
            <a:ext cx="4125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모델 변경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해결</a:t>
            </a:r>
            <a:r>
              <a:rPr lang="en-US" altLang="ko-KR" dirty="0"/>
              <a:t>: LSTM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723277F-F0A6-4602-BC8D-67D0D985EE41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912126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문제점 분석과 해결 방안 도출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AB0ADB-F070-D6F0-15D9-D2340E2F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400" y="1963049"/>
            <a:ext cx="6492240" cy="1052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E1D593-93BD-2238-8EC1-E4072344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3220600"/>
            <a:ext cx="6725920" cy="11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67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09288"/>
            <a:ext cx="4125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부족한 데이터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적은 </a:t>
            </a:r>
            <a:r>
              <a:rPr lang="en-US" altLang="ko-KR" dirty="0"/>
              <a:t>input </a:t>
            </a:r>
            <a:r>
              <a:rPr lang="ko-KR" altLang="en-US" dirty="0"/>
              <a:t> 많은 </a:t>
            </a:r>
            <a:r>
              <a:rPr lang="en-US" altLang="ko-KR" dirty="0"/>
              <a:t>output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해결</a:t>
            </a:r>
            <a:r>
              <a:rPr lang="en-US" altLang="ko-KR" dirty="0"/>
              <a:t>: </a:t>
            </a:r>
            <a:r>
              <a:rPr lang="ko-KR" altLang="en-US" dirty="0"/>
              <a:t>데이터 추가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해결</a:t>
            </a:r>
            <a:r>
              <a:rPr lang="en-US" altLang="ko-KR" dirty="0"/>
              <a:t>:  </a:t>
            </a:r>
            <a:r>
              <a:rPr lang="ko-KR" altLang="en-US" dirty="0"/>
              <a:t>예측 </a:t>
            </a:r>
            <a:r>
              <a:rPr lang="en-US" altLang="ko-KR" dirty="0"/>
              <a:t>output </a:t>
            </a:r>
            <a:r>
              <a:rPr lang="ko-KR" altLang="en-US" dirty="0"/>
              <a:t>줄이기 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분류가 적은 </a:t>
            </a:r>
            <a:r>
              <a:rPr lang="en-US" altLang="ko-KR" dirty="0"/>
              <a:t>‘</a:t>
            </a:r>
            <a:r>
              <a:rPr lang="ko-KR" altLang="en-US" dirty="0"/>
              <a:t>계열</a:t>
            </a:r>
            <a:r>
              <a:rPr lang="en-US" altLang="ko-KR" dirty="0"/>
              <a:t>’</a:t>
            </a:r>
            <a:r>
              <a:rPr lang="ko-KR" altLang="en-US" dirty="0"/>
              <a:t> 예측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723277F-F0A6-4602-BC8D-67D0D985EE41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912126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문제점 분석과 해결 방안 도출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7E090B-CADB-000C-F5E1-7F00693E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711" y="2649475"/>
            <a:ext cx="3435609" cy="36039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6CF5C-232D-423E-CF00-F6D8129D5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386" y="1524467"/>
            <a:ext cx="6391934" cy="102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82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09288"/>
            <a:ext cx="412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723277F-F0A6-4602-BC8D-67D0D985EE41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912126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문제점 분석과 해결 방안 도출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5387E1-8740-59DF-E500-328EB518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99" y="1502280"/>
            <a:ext cx="4372181" cy="4582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9D85BE-22C7-E7E1-0CEC-B425EAC4B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0" y="1746653"/>
            <a:ext cx="6395720" cy="18102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0F3ADD-D667-6648-3A3A-304B0CC072DB}"/>
              </a:ext>
            </a:extLst>
          </p:cNvPr>
          <p:cNvSpPr txBox="1"/>
          <p:nvPr/>
        </p:nvSpPr>
        <p:spPr>
          <a:xfrm>
            <a:off x="6096000" y="418592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학습정확도</a:t>
            </a:r>
            <a:r>
              <a:rPr lang="en-US" altLang="ko-KR" dirty="0"/>
              <a:t>: Accuracy92%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평가정확도 </a:t>
            </a:r>
            <a:r>
              <a:rPr lang="en-US" altLang="ko-KR" dirty="0"/>
              <a:t>:Accuracy71%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103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195499" y="2209288"/>
            <a:ext cx="41258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형태소 분석기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단어 길이가 너무 짧음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사전에 없는 복합어 형태가 많음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정확한 의미단위의 형태소 분석 어려움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해결</a:t>
            </a:r>
            <a:r>
              <a:rPr lang="en-US" altLang="ko-KR" dirty="0"/>
              <a:t>: </a:t>
            </a:r>
            <a:r>
              <a:rPr lang="ko-KR" altLang="en-US" dirty="0"/>
              <a:t>다른 형태소 분석기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해결</a:t>
            </a:r>
            <a:r>
              <a:rPr lang="en-US" altLang="ko-KR" dirty="0"/>
              <a:t>: </a:t>
            </a:r>
            <a:r>
              <a:rPr lang="ko-KR" altLang="en-US" dirty="0"/>
              <a:t>데이터 띄어쓰기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723277F-F0A6-4602-BC8D-67D0D985EE41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912126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문제점 분석과 해결 방안 도출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B7FCF-04B7-105D-AD8A-47034DDF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17" y="2048226"/>
            <a:ext cx="32099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26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723277F-F0A6-4602-BC8D-67D0D985EE41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912126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구현 웹 </a:t>
            </a:r>
            <a:r>
              <a:rPr lang="en-US" altLang="ko-KR" sz="2800" dirty="0"/>
              <a:t>-</a:t>
            </a:r>
            <a:r>
              <a:rPr lang="en-US" altLang="ko-KR" sz="2800" dirty="0" err="1"/>
              <a:t>django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3DBF4-1F4E-414D-3E31-6795CAED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498600"/>
            <a:ext cx="8152409" cy="45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46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723277F-F0A6-4602-BC8D-67D0D985EE41}"/>
              </a:ext>
            </a:extLst>
          </p:cNvPr>
          <p:cNvSpPr txBox="1">
            <a:spLocks/>
          </p:cNvSpPr>
          <p:nvPr/>
        </p:nvSpPr>
        <p:spPr>
          <a:xfrm>
            <a:off x="906658" y="773670"/>
            <a:ext cx="9121262" cy="984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dirty="0"/>
              <a:t>  프로젝트 구현 웹 </a:t>
            </a:r>
            <a:r>
              <a:rPr lang="en-US" altLang="ko-KR" sz="2800" dirty="0"/>
              <a:t>-</a:t>
            </a:r>
            <a:r>
              <a:rPr lang="en-US" altLang="ko-KR" sz="2800" dirty="0" err="1"/>
              <a:t>django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B96BEC-3175-0D29-5B83-13F433DD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" y="1603770"/>
            <a:ext cx="796544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82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212" y="1828800"/>
            <a:ext cx="4272896" cy="84124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800" dirty="0"/>
              <a:t>결과 도출 및 평가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212" y="2799983"/>
            <a:ext cx="460258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ko-KR" altLang="en-US" sz="1600" dirty="0"/>
              <a:t>이번 연구는 대학교 전공 교과목 커리큘럼을 토대로</a:t>
            </a:r>
            <a:r>
              <a:rPr lang="en-US" altLang="ko-KR" sz="1600" dirty="0"/>
              <a:t>,</a:t>
            </a:r>
            <a:r>
              <a:rPr lang="ko-KR" altLang="en-US" sz="1600" dirty="0"/>
              <a:t> 관련 교과목이 어떤 학과들과 가장 연관성이 있는지에 대한 연구를</a:t>
            </a:r>
            <a:r>
              <a:rPr lang="en-US" altLang="ko-KR" sz="1600" dirty="0"/>
              <a:t> </a:t>
            </a:r>
            <a:r>
              <a:rPr lang="ko-KR" altLang="en-US" sz="1600" dirty="0"/>
              <a:t>진행하였다</a:t>
            </a:r>
            <a:r>
              <a:rPr lang="en-US" altLang="ko-KR" sz="1600" dirty="0"/>
              <a:t>. </a:t>
            </a:r>
          </a:p>
          <a:p>
            <a:pPr algn="l" rtl="0"/>
            <a:r>
              <a:rPr lang="ko-KR" altLang="en-US" sz="1600" dirty="0"/>
              <a:t>전공 교과목의 </a:t>
            </a:r>
            <a:r>
              <a:rPr lang="ko-KR" altLang="en-US" sz="1600" dirty="0" err="1"/>
              <a:t>입력값</a:t>
            </a:r>
            <a:r>
              <a:rPr lang="en-US" altLang="ko-KR" sz="1600" dirty="0"/>
              <a:t>(</a:t>
            </a:r>
            <a:r>
              <a:rPr lang="ko-KR" altLang="en-US" sz="1600" dirty="0"/>
              <a:t>변수</a:t>
            </a:r>
            <a:r>
              <a:rPr lang="en-US" altLang="ko-KR" sz="1600" dirty="0"/>
              <a:t>)</a:t>
            </a:r>
            <a:r>
              <a:rPr lang="ko-KR" altLang="en-US" sz="1600" dirty="0"/>
              <a:t>를 더 많이 확보 한다면</a:t>
            </a:r>
            <a:r>
              <a:rPr lang="en-US" altLang="ko-KR" sz="1600" dirty="0"/>
              <a:t>, Accuracy </a:t>
            </a:r>
            <a:r>
              <a:rPr lang="ko-KR" altLang="en-US" sz="1600" dirty="0"/>
              <a:t>값을 좀 더 높일 수 있으며 최적화된 학과 추천 모델을 구현할 수 있을 것이다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pic>
        <p:nvPicPr>
          <p:cNvPr id="17" name="그림 개체 틀 16" descr="팀 구성원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97"/>
          <a:stretch/>
        </p:blipFill>
        <p:spPr>
          <a:xfrm>
            <a:off x="7213600" y="777240"/>
            <a:ext cx="4070096" cy="530352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28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91306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맺음말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562100" y="3260035"/>
            <a:ext cx="4191886" cy="2574305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데이터 확장성</a:t>
            </a:r>
            <a:endParaRPr lang="en-US" altLang="ko-KR" dirty="0"/>
          </a:p>
          <a:p>
            <a:pPr algn="l" rtl="0"/>
            <a:r>
              <a:rPr lang="ko-KR" altLang="en-US" dirty="0"/>
              <a:t>대학교에 개설된 학과별 커리큘럼을 토대로 관련 교과목이 어떤 학과들과 가장 연관성이 있는지에 대한 연구를</a:t>
            </a:r>
            <a:r>
              <a:rPr lang="en-US" altLang="ko-KR" dirty="0"/>
              <a:t> </a:t>
            </a:r>
            <a:r>
              <a:rPr lang="ko-KR" altLang="en-US" dirty="0"/>
              <a:t>진행하였다</a:t>
            </a:r>
            <a:r>
              <a:rPr lang="en-US" altLang="ko-KR" dirty="0"/>
              <a:t>. </a:t>
            </a:r>
          </a:p>
          <a:p>
            <a:pPr algn="l" rtl="0"/>
            <a:r>
              <a:rPr lang="ko-KR" altLang="en-US" dirty="0"/>
              <a:t>이러한 데이터를 기반으로 졸업 후 진로 데이터와 접목 시킨다면 좀 더 유의미한 학과 추천 모델을 제안할 수 있을 것이다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30112" y="3260035"/>
            <a:ext cx="4191886" cy="2574305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시간적 제약</a:t>
            </a:r>
            <a:endParaRPr lang="en-US" altLang="ko-KR" dirty="0"/>
          </a:p>
          <a:p>
            <a:pPr algn="l" rtl="0"/>
            <a:r>
              <a:rPr lang="ko-KR" altLang="en-US" dirty="0"/>
              <a:t>해당 프로젝트를 진행하면서 제한된 시간적 제약으로 보다 완성도 있는 프로젝트 결과물을 만들지 못한 부분에 대해 많은 아쉬움이 남는다</a:t>
            </a:r>
            <a:r>
              <a:rPr lang="en-US" altLang="ko-KR" dirty="0"/>
              <a:t>.</a:t>
            </a:r>
          </a:p>
          <a:p>
            <a:pPr algn="l" rtl="0"/>
            <a:r>
              <a:rPr lang="ko-KR" altLang="en-US" dirty="0"/>
              <a:t>하지만 프로젝트를 진행하면서 텍스트 마이닝에 대한 개념과 무한한 효용성에 대해서 알 수 있었던 좋은 기회였다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29</a:t>
            </a:fld>
            <a:endParaRPr lang="ko-KR" altLang="en-US"/>
          </a:p>
        </p:txBody>
      </p:sp>
      <p:pic>
        <p:nvPicPr>
          <p:cNvPr id="29" name="그래픽 28" descr="모래가 다 떨어진 모래 시계 윤곽선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160295" y="2372265"/>
            <a:ext cx="731520" cy="731520"/>
          </a:xfrm>
          <a:prstGeom prst="rect">
            <a:avLst/>
          </a:prstGeom>
        </p:spPr>
      </p:pic>
      <p:pic>
        <p:nvPicPr>
          <p:cNvPr id="10" name="그래픽 9" descr="막대 그래프 상향 추세 윤곽선">
            <a:extLst>
              <a:ext uri="{FF2B5EF4-FFF2-40B4-BE49-F238E27FC236}">
                <a16:creationId xmlns:a16="http://schemas.microsoft.com/office/drawing/2014/main" id="{20450D20-20ED-470E-9B91-922E2865C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292283" y="2372265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212" y="1828800"/>
            <a:ext cx="4272896" cy="84124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800" dirty="0"/>
              <a:t>프로젝트 주제 선정 배경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212" y="2799983"/>
            <a:ext cx="460258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sz="1600" dirty="0"/>
              <a:t>대학 입시요강도 중요하지만</a:t>
            </a:r>
            <a:r>
              <a:rPr lang="en-US" altLang="ko-KR" sz="1600" dirty="0"/>
              <a:t> </a:t>
            </a:r>
            <a:r>
              <a:rPr lang="ko-KR" altLang="en-US" sz="1600" dirty="0"/>
              <a:t>대학 재학중에 이수하게 될 학과별 커리큘럼에 대한 정보를 토대로 </a:t>
            </a:r>
            <a:r>
              <a:rPr lang="en-US" altLang="ko-KR" sz="1600" dirty="0"/>
              <a:t>“</a:t>
            </a:r>
            <a:r>
              <a:rPr lang="ko-KR" altLang="en-US" sz="1600" dirty="0"/>
              <a:t>실제로 어떤 교과목들이 자신이 원하는 대학 학과와 연관되어 있을까</a:t>
            </a:r>
            <a:r>
              <a:rPr lang="en-US" altLang="ko-KR" sz="1600" dirty="0"/>
              <a:t>?” </a:t>
            </a:r>
            <a:r>
              <a:rPr lang="ko-KR" altLang="en-US" sz="1600" dirty="0"/>
              <a:t>에 대한 의문에서 해당 주제를 선정하게 되었다</a:t>
            </a:r>
            <a:r>
              <a:rPr lang="en-US" altLang="ko-KR" sz="1600" dirty="0"/>
              <a:t>. </a:t>
            </a:r>
          </a:p>
        </p:txBody>
      </p:sp>
      <p:pic>
        <p:nvPicPr>
          <p:cNvPr id="17" name="그림 개체 틀 16" descr="팀 구성원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97"/>
          <a:stretch/>
        </p:blipFill>
        <p:spPr>
          <a:xfrm>
            <a:off x="7213600" y="777240"/>
            <a:ext cx="4070096" cy="530352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2160598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21871" y="721433"/>
            <a:ext cx="82809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참고문헌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자료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인용 논문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자료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/>
              <a:t>한국교육개발원 </a:t>
            </a:r>
            <a:r>
              <a:rPr lang="en-US" altLang="ko-KR" sz="1600" dirty="0"/>
              <a:t>2021 </a:t>
            </a:r>
            <a:r>
              <a:rPr lang="ko-KR" altLang="en-US" sz="1600" dirty="0"/>
              <a:t>학과</a:t>
            </a:r>
            <a:r>
              <a:rPr lang="en-US" altLang="ko-KR" sz="1600" dirty="0"/>
              <a:t>(</a:t>
            </a:r>
            <a:r>
              <a:rPr lang="ko-KR" altLang="en-US" sz="1600" dirty="0"/>
              <a:t>전공</a:t>
            </a:r>
            <a:r>
              <a:rPr lang="en-US" altLang="ko-KR" sz="1600" dirty="0"/>
              <a:t>) </a:t>
            </a:r>
            <a:r>
              <a:rPr lang="ko-KR" altLang="en-US" sz="1600" dirty="0"/>
              <a:t>분류 자료집 </a:t>
            </a:r>
            <a:endParaRPr lang="en-US" altLang="ko-KR" sz="1600" dirty="0"/>
          </a:p>
          <a:p>
            <a:r>
              <a:rPr lang="ko-KR" altLang="en-US" sz="1600" dirty="0"/>
              <a:t>        이기준 </a:t>
            </a:r>
            <a:r>
              <a:rPr lang="en-US" altLang="ko-KR" sz="1600" dirty="0"/>
              <a:t>&amp; </a:t>
            </a:r>
            <a:r>
              <a:rPr lang="ko-KR" altLang="en-US" sz="1600" dirty="0"/>
              <a:t>오지연 </a:t>
            </a:r>
            <a:r>
              <a:rPr lang="en-US" altLang="ko-KR" sz="1600" dirty="0"/>
              <a:t>&amp; </a:t>
            </a:r>
            <a:r>
              <a:rPr lang="ko-KR" altLang="en-US" sz="1600" dirty="0"/>
              <a:t>이정환</a:t>
            </a:r>
            <a:r>
              <a:rPr lang="en-US" altLang="ko-KR" sz="1600" dirty="0"/>
              <a:t>, </a:t>
            </a:r>
            <a:r>
              <a:rPr lang="ko-KR" altLang="en-US" sz="1600" dirty="0"/>
              <a:t>김은미</a:t>
            </a:r>
            <a:r>
              <a:rPr lang="en-US" altLang="ko-KR" sz="1600" dirty="0"/>
              <a:t>, </a:t>
            </a:r>
            <a:r>
              <a:rPr lang="ko-KR" altLang="en-US" sz="1600" dirty="0"/>
              <a:t>구경아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설가인</a:t>
            </a:r>
            <a:r>
              <a:rPr lang="en-US" altLang="ko-KR" sz="1600" dirty="0"/>
              <a:t>, </a:t>
            </a:r>
            <a:r>
              <a:rPr lang="ko-KR" altLang="en-US" sz="1600" dirty="0"/>
              <a:t>이윤정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오연서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이경록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2.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교과 연계 진로 탐색을 위한 인공지능 기반 고교 선택교과 및 대학 학과 추천 시스템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백진헌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&amp;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김하연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&amp;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권기원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(2020.11)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한국어의 내용분석을 위한 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KrKwic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프로그램의 이해와 적용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박한우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&amp;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Loet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Leydesdorff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(2004,10)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인용 웹사이트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2"/>
              </a:rPr>
              <a:t>https://www.work.go.kr/consltJobCarpa/srch/schdpt/schdptSrch.do</a:t>
            </a:r>
            <a:endParaRPr lang="en-US" altLang="ko-KR" sz="1600" u="sng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3"/>
              </a:rPr>
              <a:t>http://www.slideshare.net/hanpark</a:t>
            </a:r>
            <a:r>
              <a:rPr lang="en-US" altLang="ko-KR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</a:p>
          <a:p>
            <a:r>
              <a:rPr lang="en-US" altLang="ko-KR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hlinkClick r:id="rId4"/>
              </a:rPr>
              <a:t>http://www.slideshare.net/hanpark/krkwicnovember2006</a:t>
            </a:r>
            <a:r>
              <a:rPr lang="en-US" altLang="ko-KR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endParaRPr lang="ko-KR" altLang="en-US" sz="1600" u="sng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256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800" dirty="0"/>
              <a:t>대학 교과목 분석을 통한</a:t>
            </a:r>
            <a:endParaRPr lang="en-US" altLang="ko-KR" sz="1800" dirty="0"/>
          </a:p>
          <a:p>
            <a:pPr rtl="0"/>
            <a:r>
              <a:rPr lang="ko-KR" altLang="en-US" sz="1800" dirty="0"/>
              <a:t>학과 추천 모델 연구</a:t>
            </a:r>
            <a:endParaRPr lang="en-US" altLang="ko-KR" dirty="0"/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-  1 </a:t>
            </a:r>
            <a:r>
              <a:rPr lang="ko-KR" altLang="en-US" dirty="0"/>
              <a:t>조 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212" y="1828800"/>
            <a:ext cx="4272896" cy="84124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800" dirty="0"/>
              <a:t>기대 수요층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212" y="2799983"/>
            <a:ext cx="460258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Tx/>
              <a:buChar char="-"/>
            </a:pPr>
            <a:r>
              <a:rPr lang="ko-KR" altLang="en-US" sz="1600" dirty="0"/>
              <a:t>대학 입학 준비 고교생</a:t>
            </a:r>
            <a:r>
              <a:rPr lang="en-US" altLang="ko-KR" sz="1600" dirty="0"/>
              <a:t>, </a:t>
            </a:r>
            <a:r>
              <a:rPr lang="ko-KR" altLang="en-US" sz="1600" dirty="0"/>
              <a:t>재수생</a:t>
            </a:r>
            <a:endParaRPr lang="en-US" altLang="ko-KR" sz="1600" dirty="0"/>
          </a:p>
          <a:p>
            <a:pPr marL="285750" indent="-285750" rtl="0">
              <a:buFontTx/>
              <a:buChar char="-"/>
            </a:pPr>
            <a:r>
              <a:rPr lang="ko-KR" altLang="en-US" sz="1600" dirty="0"/>
              <a:t>고등학교 </a:t>
            </a:r>
            <a:r>
              <a:rPr lang="en-US" altLang="ko-KR" sz="1600" dirty="0"/>
              <a:t>3</a:t>
            </a:r>
            <a:r>
              <a:rPr lang="ko-KR" altLang="en-US" sz="1600" dirty="0"/>
              <a:t>학년 담임 선생님</a:t>
            </a:r>
            <a:endParaRPr lang="en-US" altLang="ko-KR" sz="1600" dirty="0"/>
          </a:p>
          <a:p>
            <a:pPr rtl="0"/>
            <a:endParaRPr lang="en-US" altLang="ko-KR" sz="1600" dirty="0"/>
          </a:p>
        </p:txBody>
      </p:sp>
      <p:pic>
        <p:nvPicPr>
          <p:cNvPr id="17" name="그림 개체 틀 16" descr="팀 구성원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97"/>
          <a:stretch/>
        </p:blipFill>
        <p:spPr>
          <a:xfrm>
            <a:off x="7213600" y="777240"/>
            <a:ext cx="4070096" cy="530352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168260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212" y="1828800"/>
            <a:ext cx="4272896" cy="84124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800" dirty="0"/>
              <a:t>기대 효과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212" y="2799983"/>
            <a:ext cx="460258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Tx/>
              <a:buChar char="-"/>
            </a:pPr>
            <a:r>
              <a:rPr lang="ko-KR" altLang="en-US" sz="1600" dirty="0"/>
              <a:t>대입 준비 과정에서 학생들이 배우고 싶은 과정과 연관성이 있는 학과들을 추천한다</a:t>
            </a:r>
            <a:r>
              <a:rPr lang="en-US" altLang="ko-KR" sz="1600" dirty="0"/>
              <a:t>.</a:t>
            </a:r>
          </a:p>
          <a:p>
            <a:pPr marL="285750" indent="-285750" rtl="0">
              <a:buFontTx/>
              <a:buChar char="-"/>
            </a:pPr>
            <a:r>
              <a:rPr lang="ko-KR" altLang="en-US" sz="1600" dirty="0"/>
              <a:t> 새롭게 개편된 학과의 수업</a:t>
            </a:r>
            <a:r>
              <a:rPr lang="en-US" altLang="ko-KR" sz="1600" dirty="0"/>
              <a:t>, </a:t>
            </a:r>
            <a:r>
              <a:rPr lang="ko-KR" altLang="en-US" sz="1600" dirty="0"/>
              <a:t>신설 학과의 수업들로 기존 학과와 유사한 학과를 확인할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17" name="그림 개체 틀 16" descr="팀 구성원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97"/>
          <a:stretch/>
        </p:blipFill>
        <p:spPr>
          <a:xfrm>
            <a:off x="7213600" y="777240"/>
            <a:ext cx="4070096" cy="530352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385358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212" y="1828800"/>
            <a:ext cx="4272896" cy="84124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800" dirty="0"/>
              <a:t>프로젝트 분석 방향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</a:t>
            </a:fld>
            <a:endParaRPr lang="ko-KR" altLang="en-ZA"/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7C9F235A-1DC7-4B07-86F1-05C300532DA9}"/>
              </a:ext>
            </a:extLst>
          </p:cNvPr>
          <p:cNvSpPr txBox="1">
            <a:spLocks/>
          </p:cNvSpPr>
          <p:nvPr/>
        </p:nvSpPr>
        <p:spPr>
          <a:xfrm>
            <a:off x="1671212" y="2782292"/>
            <a:ext cx="3975301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</a:rPr>
              <a:t>1.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</a:rPr>
              <a:t> 학과별 교과목 커리큘럼 분석</a:t>
            </a:r>
          </a:p>
        </p:txBody>
      </p:sp>
      <p:sp>
        <p:nvSpPr>
          <p:cNvPr id="12" name="내용 개체 틀 28">
            <a:extLst>
              <a:ext uri="{FF2B5EF4-FFF2-40B4-BE49-F238E27FC236}">
                <a16:creationId xmlns:a16="http://schemas.microsoft.com/office/drawing/2014/main" id="{7160B9F3-AC57-4A5A-8339-BCBA14AC75AC}"/>
              </a:ext>
            </a:extLst>
          </p:cNvPr>
          <p:cNvSpPr txBox="1">
            <a:spLocks/>
          </p:cNvSpPr>
          <p:nvPr/>
        </p:nvSpPr>
        <p:spPr>
          <a:xfrm>
            <a:off x="1671212" y="3248636"/>
            <a:ext cx="4267465" cy="708229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대학에 개설된 학과별 이수 교과목</a:t>
            </a:r>
            <a:r>
              <a:rPr lang="en-US" altLang="ko-KR" sz="1600" dirty="0"/>
              <a:t>,</a:t>
            </a:r>
            <a:r>
              <a:rPr lang="ko-KR" altLang="en-US" sz="1600" dirty="0"/>
              <a:t> 커리큘럼 데이터를 수집</a:t>
            </a:r>
            <a:r>
              <a:rPr lang="en-US" altLang="ko-KR" sz="1600" dirty="0"/>
              <a:t>, </a:t>
            </a:r>
            <a:r>
              <a:rPr lang="ko-KR" altLang="en-US" sz="1600" dirty="0"/>
              <a:t>분석</a:t>
            </a:r>
            <a:r>
              <a:rPr lang="en-US" altLang="ko-KR" sz="1600" dirty="0"/>
              <a:t>.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261F0628-4CEA-4229-81BB-DA8647E9EC08}"/>
              </a:ext>
            </a:extLst>
          </p:cNvPr>
          <p:cNvSpPr txBox="1">
            <a:spLocks/>
          </p:cNvSpPr>
          <p:nvPr/>
        </p:nvSpPr>
        <p:spPr>
          <a:xfrm>
            <a:off x="1671213" y="4126299"/>
            <a:ext cx="3975300" cy="365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2.</a:t>
            </a:r>
            <a:r>
              <a:rPr lang="ko-KR" altLang="en-US" dirty="0"/>
              <a:t> 최적 학과 </a:t>
            </a:r>
            <a:r>
              <a:rPr lang="en-US" altLang="ko-KR" dirty="0"/>
              <a:t>Proposal</a:t>
            </a:r>
            <a:r>
              <a:rPr lang="ko-KR" altLang="en-US" dirty="0"/>
              <a:t> </a:t>
            </a:r>
          </a:p>
        </p:txBody>
      </p:sp>
      <p:sp>
        <p:nvSpPr>
          <p:cNvPr id="14" name="내용 개체 틀 28">
            <a:extLst>
              <a:ext uri="{FF2B5EF4-FFF2-40B4-BE49-F238E27FC236}">
                <a16:creationId xmlns:a16="http://schemas.microsoft.com/office/drawing/2014/main" id="{BAFE9831-7704-43D8-B58E-6308AF166084}"/>
              </a:ext>
            </a:extLst>
          </p:cNvPr>
          <p:cNvSpPr txBox="1">
            <a:spLocks/>
          </p:cNvSpPr>
          <p:nvPr/>
        </p:nvSpPr>
        <p:spPr>
          <a:xfrm>
            <a:off x="1671213" y="4592642"/>
            <a:ext cx="4201204" cy="708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분석된 전공 교과목들을 토대로 가장 연관성이 있는 최적화된 학과를 추천</a:t>
            </a:r>
            <a:r>
              <a:rPr lang="en-US" altLang="ko-KR" sz="1600" dirty="0"/>
              <a:t> </a:t>
            </a:r>
            <a:r>
              <a:rPr lang="ko-KR" altLang="en-US" sz="1600" dirty="0"/>
              <a:t>할 수 있다</a:t>
            </a:r>
            <a:r>
              <a:rPr lang="en-US" altLang="ko-KR" sz="1600" dirty="0"/>
              <a:t>. </a:t>
            </a:r>
          </a:p>
        </p:txBody>
      </p:sp>
      <p:pic>
        <p:nvPicPr>
          <p:cNvPr id="18" name="그림 개체 틀 16" descr="팀 구성원&#10;">
            <a:extLst>
              <a:ext uri="{FF2B5EF4-FFF2-40B4-BE49-F238E27FC236}">
                <a16:creationId xmlns:a16="http://schemas.microsoft.com/office/drawing/2014/main" id="{EF287BAB-AFE8-4B5F-BB94-823D5D701C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97"/>
          <a:stretch/>
        </p:blipFill>
        <p:spPr>
          <a:xfrm>
            <a:off x="7213600" y="777240"/>
            <a:ext cx="4070096" cy="5303520"/>
          </a:xfrm>
          <a:prstGeom prst="rect">
            <a:avLst/>
          </a:prstGeo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2264587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704" y="1826765"/>
            <a:ext cx="4272896" cy="84124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800" dirty="0"/>
              <a:t>프로젝트 분석 절차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ZA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D467C9-34CD-44A1-B0E5-5CDE38A065B1}"/>
              </a:ext>
            </a:extLst>
          </p:cNvPr>
          <p:cNvGrpSpPr/>
          <p:nvPr/>
        </p:nvGrpSpPr>
        <p:grpSpPr>
          <a:xfrm>
            <a:off x="1237001" y="2874285"/>
            <a:ext cx="5633855" cy="1642257"/>
            <a:chOff x="1898650" y="2895600"/>
            <a:chExt cx="7842250" cy="2286000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0971F520-2282-490A-BAD7-248AEB689CB8}"/>
                </a:ext>
              </a:extLst>
            </p:cNvPr>
            <p:cNvSpPr/>
            <p:nvPr/>
          </p:nvSpPr>
          <p:spPr bwMode="auto">
            <a:xfrm>
              <a:off x="1898650" y="2895600"/>
              <a:ext cx="1238250" cy="1828800"/>
            </a:xfrm>
            <a:prstGeom prst="round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solidFill>
                    <a:prstClr val="black"/>
                  </a:solidFill>
                  <a:latin typeface="+mn-ea"/>
                </a:rPr>
                <a:t>분석 주제 결정</a:t>
              </a: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A8F21FE6-92AE-4ECF-8BB8-F423D706AFEA}"/>
                </a:ext>
              </a:extLst>
            </p:cNvPr>
            <p:cNvSpPr/>
            <p:nvPr/>
          </p:nvSpPr>
          <p:spPr bwMode="auto">
            <a:xfrm>
              <a:off x="3549650" y="2895600"/>
              <a:ext cx="1238250" cy="1828800"/>
            </a:xfrm>
            <a:prstGeom prst="round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solidFill>
                    <a:prstClr val="black"/>
                  </a:solidFill>
                  <a:latin typeface="+mn-ea"/>
                </a:rPr>
                <a:t>데이터 확보</a:t>
              </a: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36973F61-8D72-4DD0-B067-FA32C87BDD80}"/>
                </a:ext>
              </a:extLst>
            </p:cNvPr>
            <p:cNvSpPr/>
            <p:nvPr/>
          </p:nvSpPr>
          <p:spPr bwMode="auto">
            <a:xfrm>
              <a:off x="5200650" y="2895600"/>
              <a:ext cx="1238250" cy="1828800"/>
            </a:xfrm>
            <a:prstGeom prst="round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solidFill>
                    <a:prstClr val="black"/>
                  </a:solidFill>
                  <a:latin typeface="+mn-ea"/>
                </a:rPr>
                <a:t>데이터</a:t>
              </a:r>
              <a:r>
                <a:rPr kumimoji="1" lang="en-US" altLang="ko-KR" sz="1400" b="1" dirty="0">
                  <a:solidFill>
                    <a:prstClr val="black"/>
                  </a:solidFill>
                  <a:latin typeface="+mn-ea"/>
                </a:rPr>
                <a:t> </a:t>
              </a:r>
              <a:r>
                <a:rPr kumimoji="1" lang="ko-KR" altLang="en-US" sz="1400" b="1" dirty="0">
                  <a:solidFill>
                    <a:prstClr val="black"/>
                  </a:solidFill>
                  <a:latin typeface="+mn-ea"/>
                </a:rPr>
                <a:t>가공</a:t>
              </a: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178B4BC7-D29E-47BA-AB35-8578DD41327D}"/>
                </a:ext>
              </a:extLst>
            </p:cNvPr>
            <p:cNvSpPr/>
            <p:nvPr/>
          </p:nvSpPr>
          <p:spPr bwMode="auto">
            <a:xfrm>
              <a:off x="6851650" y="2895600"/>
              <a:ext cx="1238250" cy="1828800"/>
            </a:xfrm>
            <a:prstGeom prst="round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solidFill>
                    <a:prstClr val="black"/>
                  </a:solidFill>
                  <a:latin typeface="+mn-ea"/>
                </a:rPr>
                <a:t>모델</a:t>
              </a:r>
              <a:endParaRPr kumimoji="1" lang="en-US" altLang="ko-KR" sz="1400" b="1" dirty="0">
                <a:solidFill>
                  <a:prstClr val="black"/>
                </a:solidFill>
                <a:latin typeface="+mn-ea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solidFill>
                    <a:prstClr val="black"/>
                  </a:solidFill>
                  <a:latin typeface="+mn-ea"/>
                </a:rPr>
                <a:t>구축</a:t>
              </a:r>
              <a:r>
                <a:rPr kumimoji="1" lang="en-US" altLang="ko-KR" sz="1400" b="1" dirty="0">
                  <a:solidFill>
                    <a:prstClr val="black"/>
                  </a:solidFill>
                  <a:latin typeface="+mn-ea"/>
                </a:rPr>
                <a:t>/</a:t>
              </a:r>
              <a:r>
                <a:rPr kumimoji="1" lang="ko-KR" altLang="en-US" sz="1400" b="1" dirty="0">
                  <a:solidFill>
                    <a:prstClr val="black"/>
                  </a:solidFill>
                  <a:latin typeface="+mn-ea"/>
                </a:rPr>
                <a:t> 학습</a:t>
              </a:r>
              <a:endParaRPr kumimoji="1" lang="en-US" altLang="ko-KR" sz="14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BD2475E7-6456-4D08-A82F-B85C2004BEB3}"/>
                </a:ext>
              </a:extLst>
            </p:cNvPr>
            <p:cNvSpPr/>
            <p:nvPr/>
          </p:nvSpPr>
          <p:spPr bwMode="auto">
            <a:xfrm>
              <a:off x="8502650" y="2895600"/>
              <a:ext cx="1238250" cy="1828800"/>
            </a:xfrm>
            <a:prstGeom prst="round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400" b="1" dirty="0">
                  <a:solidFill>
                    <a:prstClr val="black"/>
                  </a:solidFill>
                  <a:latin typeface="+mn-ea"/>
                </a:rPr>
                <a:t>결과 도출</a:t>
              </a:r>
            </a:p>
          </p:txBody>
        </p:sp>
        <p:sp>
          <p:nvSpPr>
            <p:cNvPr id="14" name="오른쪽 화살표 13">
              <a:extLst>
                <a:ext uri="{FF2B5EF4-FFF2-40B4-BE49-F238E27FC236}">
                  <a16:creationId xmlns:a16="http://schemas.microsoft.com/office/drawing/2014/main" id="{8F9809EC-529F-46F1-91CA-28F343FA9E3A}"/>
                </a:ext>
              </a:extLst>
            </p:cNvPr>
            <p:cNvSpPr/>
            <p:nvPr/>
          </p:nvSpPr>
          <p:spPr bwMode="auto">
            <a:xfrm>
              <a:off x="3136900" y="3352800"/>
              <a:ext cx="412750" cy="7620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b="1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5" name="오른쪽 화살표 14">
              <a:extLst>
                <a:ext uri="{FF2B5EF4-FFF2-40B4-BE49-F238E27FC236}">
                  <a16:creationId xmlns:a16="http://schemas.microsoft.com/office/drawing/2014/main" id="{8924318B-FB0B-4312-A079-751F42DB03D8}"/>
                </a:ext>
              </a:extLst>
            </p:cNvPr>
            <p:cNvSpPr/>
            <p:nvPr/>
          </p:nvSpPr>
          <p:spPr bwMode="auto">
            <a:xfrm>
              <a:off x="4787900" y="3352800"/>
              <a:ext cx="412750" cy="7620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b="1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6" name="오른쪽 화살표 15">
              <a:extLst>
                <a:ext uri="{FF2B5EF4-FFF2-40B4-BE49-F238E27FC236}">
                  <a16:creationId xmlns:a16="http://schemas.microsoft.com/office/drawing/2014/main" id="{89EEF98A-AD67-4EE5-A066-828E024E3A72}"/>
                </a:ext>
              </a:extLst>
            </p:cNvPr>
            <p:cNvSpPr/>
            <p:nvPr/>
          </p:nvSpPr>
          <p:spPr bwMode="auto">
            <a:xfrm>
              <a:off x="6438900" y="3352800"/>
              <a:ext cx="412750" cy="7620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b="1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8" name="오른쪽 화살표 16">
              <a:extLst>
                <a:ext uri="{FF2B5EF4-FFF2-40B4-BE49-F238E27FC236}">
                  <a16:creationId xmlns:a16="http://schemas.microsoft.com/office/drawing/2014/main" id="{A16945E8-2B5B-4E82-808D-4B95D2151859}"/>
                </a:ext>
              </a:extLst>
            </p:cNvPr>
            <p:cNvSpPr/>
            <p:nvPr/>
          </p:nvSpPr>
          <p:spPr bwMode="auto">
            <a:xfrm>
              <a:off x="8089900" y="3352800"/>
              <a:ext cx="412750" cy="7620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b="1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BD46103-1D28-481E-A4F7-241399A25A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17774" y="5181600"/>
              <a:ext cx="676910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14C6E1B-A393-4F83-A37B-FEAE91412DA8}"/>
                </a:ext>
              </a:extLst>
            </p:cNvPr>
            <p:cNvCxnSpPr/>
            <p:nvPr/>
          </p:nvCxnSpPr>
          <p:spPr bwMode="auto">
            <a:xfrm flipV="1">
              <a:off x="2517775" y="4724400"/>
              <a:ext cx="0" cy="457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69D6BFA-E224-4584-9747-9C22C2128449}"/>
                </a:ext>
              </a:extLst>
            </p:cNvPr>
            <p:cNvCxnSpPr/>
            <p:nvPr/>
          </p:nvCxnSpPr>
          <p:spPr bwMode="auto">
            <a:xfrm flipV="1">
              <a:off x="9286875" y="4724400"/>
              <a:ext cx="0" cy="457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7" name="그림 개체 틀 16" descr="팀 구성원&#10;">
            <a:extLst>
              <a:ext uri="{FF2B5EF4-FFF2-40B4-BE49-F238E27FC236}">
                <a16:creationId xmlns:a16="http://schemas.microsoft.com/office/drawing/2014/main" id="{BB594E62-2158-4969-A661-DB54F02DD6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97"/>
          <a:stretch/>
        </p:blipFill>
        <p:spPr>
          <a:xfrm>
            <a:off x="7213600" y="777240"/>
            <a:ext cx="4070096" cy="5303520"/>
          </a:xfrm>
        </p:spPr>
      </p:pic>
    </p:spTree>
    <p:extLst>
      <p:ext uri="{BB962C8B-B14F-4D97-AF65-F5344CB8AC3E}">
        <p14:creationId xmlns:p14="http://schemas.microsoft.com/office/powerpoint/2010/main" val="25805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0200"/>
            <a:ext cx="4495800" cy="640080"/>
          </a:xfrm>
        </p:spPr>
        <p:txBody>
          <a:bodyPr rtlCol="0">
            <a:noAutofit/>
          </a:bodyPr>
          <a:lstStyle/>
          <a:p>
            <a:r>
              <a:rPr lang="ko-KR" altLang="en-US" sz="2800" dirty="0">
                <a:latin typeface="+mn-ea"/>
              </a:rPr>
              <a:t>작업 환경 및 분석 도구</a:t>
            </a:r>
            <a:endParaRPr lang="ko-KR" altLang="en-US" sz="2800" dirty="0"/>
          </a:p>
        </p:txBody>
      </p:sp>
      <p:pic>
        <p:nvPicPr>
          <p:cNvPr id="47" name="그림 개체 틀 46" descr="깨끗한 화이트보드에 있는 그래프에 선을 그리는 사람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886" y="1826260"/>
            <a:ext cx="4178808" cy="3383280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3296" y="2471166"/>
            <a:ext cx="3702304" cy="303047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작업 환경</a:t>
            </a:r>
            <a:r>
              <a:rPr lang="en-US" altLang="ko-KR" dirty="0"/>
              <a:t> : </a:t>
            </a:r>
            <a:r>
              <a:rPr lang="ko-KR" altLang="en-US" dirty="0" err="1"/>
              <a:t>코랩</a:t>
            </a:r>
            <a:r>
              <a:rPr lang="ko-KR" altLang="en-US" dirty="0"/>
              <a:t> 구글</a:t>
            </a:r>
            <a:endParaRPr lang="en-US" altLang="ko-KR" dirty="0"/>
          </a:p>
          <a:p>
            <a:pPr rtl="0"/>
            <a:r>
              <a:rPr lang="en-US" altLang="ko-KR" dirty="0"/>
              <a:t>2. </a:t>
            </a:r>
            <a:r>
              <a:rPr lang="ko-KR" altLang="en-US" dirty="0"/>
              <a:t>분석도구 및 기술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en-US" altLang="ko-KR" dirty="0" err="1"/>
              <a:t>Phython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endParaRPr lang="en-US" altLang="ko-KR" dirty="0"/>
          </a:p>
          <a:p>
            <a:pPr rtl="0"/>
            <a:r>
              <a:rPr lang="en-US" altLang="ko-KR" dirty="0"/>
              <a:t>   - </a:t>
            </a:r>
            <a:r>
              <a:rPr lang="en-US" altLang="ko-KR" dirty="0" err="1"/>
              <a:t>KoNLPy</a:t>
            </a:r>
            <a:endParaRPr lang="en-US" altLang="ko-KR" dirty="0"/>
          </a:p>
          <a:p>
            <a:pPr rtl="0"/>
            <a:r>
              <a:rPr lang="en-US" altLang="ko-KR" dirty="0"/>
              <a:t>   - TensorFlow</a:t>
            </a:r>
          </a:p>
          <a:p>
            <a:pPr rtl="0"/>
            <a:r>
              <a:rPr lang="en-US" altLang="ko-KR" dirty="0"/>
              <a:t>   - Word Embedding</a:t>
            </a:r>
          </a:p>
          <a:p>
            <a:pPr rtl="0"/>
            <a:r>
              <a:rPr lang="en-US" altLang="ko-KR" dirty="0"/>
              <a:t>   - DNN</a:t>
            </a:r>
          </a:p>
          <a:p>
            <a:pPr rtl="0"/>
            <a:endParaRPr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915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C22DF9D-97D5-4A2B-9D82-EEB7AD8C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658" y="773670"/>
            <a:ext cx="7043542" cy="98450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dirty="0"/>
              <a:t>  프로젝트 분석 절차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08663-697D-4B96-87C8-B4895BCF28A5}"/>
              </a:ext>
            </a:extLst>
          </p:cNvPr>
          <p:cNvSpPr txBox="1"/>
          <p:nvPr/>
        </p:nvSpPr>
        <p:spPr>
          <a:xfrm>
            <a:off x="1797751" y="1697484"/>
            <a:ext cx="859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 대학 학과별 개설 교과목 </a:t>
            </a:r>
            <a:r>
              <a:rPr lang="en-US" altLang="ko-KR" dirty="0"/>
              <a:t>(</a:t>
            </a:r>
            <a:r>
              <a:rPr lang="ko-KR" altLang="en-US" dirty="0"/>
              <a:t>커리큘럼</a:t>
            </a:r>
            <a:r>
              <a:rPr lang="en-US" altLang="ko-KR" dirty="0"/>
              <a:t>) </a:t>
            </a:r>
            <a:r>
              <a:rPr lang="ko-KR" altLang="en-US" dirty="0"/>
              <a:t>데이터 수집 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7C98C-D1DD-4F58-94B0-7EF1CABF543C}"/>
              </a:ext>
            </a:extLst>
          </p:cNvPr>
          <p:cNvSpPr txBox="1"/>
          <p:nvPr/>
        </p:nvSpPr>
        <p:spPr>
          <a:xfrm>
            <a:off x="5691218" y="5377157"/>
            <a:ext cx="550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워크넷에서 운영하는 학과별 이수과목 데이터 이용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BFE0DF-49A1-431F-88DE-35F63C23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60" y="2664437"/>
            <a:ext cx="5483476" cy="212674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DBE1E8-C5D8-47BC-8CA4-6B4BB33D04AB}"/>
              </a:ext>
            </a:extLst>
          </p:cNvPr>
          <p:cNvGrpSpPr/>
          <p:nvPr/>
        </p:nvGrpSpPr>
        <p:grpSpPr>
          <a:xfrm>
            <a:off x="1210618" y="2088932"/>
            <a:ext cx="4120548" cy="3783341"/>
            <a:chOff x="1612605" y="2386214"/>
            <a:chExt cx="2814390" cy="25840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282C8A6-B3E8-4706-86D5-10EA7C5304C0}"/>
                </a:ext>
              </a:extLst>
            </p:cNvPr>
            <p:cNvGrpSpPr/>
            <p:nvPr/>
          </p:nvGrpSpPr>
          <p:grpSpPr>
            <a:xfrm>
              <a:off x="1612605" y="2386214"/>
              <a:ext cx="2814390" cy="2584073"/>
              <a:chOff x="2483678" y="910880"/>
              <a:chExt cx="7593544" cy="827525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A69FFF7-A082-4ACF-9F6D-3E4B3BB7F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5067" y="910880"/>
                <a:ext cx="7592155" cy="312273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06C8497-9119-414F-884D-F6EEB817DC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6"/>
              <a:stretch/>
            </p:blipFill>
            <p:spPr>
              <a:xfrm>
                <a:off x="2483678" y="4033618"/>
                <a:ext cx="7592155" cy="5152516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9765A7-0926-47C0-87B5-5F8A0DDB2E18}"/>
                </a:ext>
              </a:extLst>
            </p:cNvPr>
            <p:cNvSpPr/>
            <p:nvPr/>
          </p:nvSpPr>
          <p:spPr>
            <a:xfrm>
              <a:off x="2156460" y="4282440"/>
              <a:ext cx="2270020" cy="687847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7F20C84-B738-47BC-897C-06CC63A9E6F1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5330412" y="3727811"/>
            <a:ext cx="382048" cy="164092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2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3_TF10081922_Win32" id="{84C63527-4234-4040-A984-F4AAFDB0AF0D}" vid="{AAE20D9D-9A23-435B-85C2-6A25370F1F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{D58C0ED3-AD81-4718-BF25-34BFF66C16A2}tf10081922_win32</Template>
  <TotalTime>9460</TotalTime>
  <Words>1102</Words>
  <Application>Microsoft Office PowerPoint</Application>
  <PresentationFormat>와이드스크린</PresentationFormat>
  <Paragraphs>240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MJXc-TeX-main-R</vt:lpstr>
      <vt:lpstr>MJXc-TeX-math-I</vt:lpstr>
      <vt:lpstr>NanumSquareRoundR</vt:lpstr>
      <vt:lpstr>맑은 고딕</vt:lpstr>
      <vt:lpstr>Arial</vt:lpstr>
      <vt:lpstr>Quire Sans Pro Light</vt:lpstr>
      <vt:lpstr>Tisa Offc Serif Pro</vt:lpstr>
      <vt:lpstr>Office 테마</vt:lpstr>
      <vt:lpstr>대학 교과목 분석을 통한 학과 추천 모델 연구   </vt:lpstr>
      <vt:lpstr> </vt:lpstr>
      <vt:lpstr>프로젝트 주제 선정 배경</vt:lpstr>
      <vt:lpstr>기대 수요층</vt:lpstr>
      <vt:lpstr>기대 효과</vt:lpstr>
      <vt:lpstr>프로젝트 분석 방향</vt:lpstr>
      <vt:lpstr>프로젝트 분석 절차</vt:lpstr>
      <vt:lpstr>작업 환경 및 분석 도구</vt:lpstr>
      <vt:lpstr>  프로젝트 분석 절차 – 데이터 확보</vt:lpstr>
      <vt:lpstr>  프로젝트 분석 절차 – 데이터 확보</vt:lpstr>
      <vt:lpstr>  프로젝트 분석 절차 – 데이터 확보</vt:lpstr>
      <vt:lpstr>  프로젝트 분석 절차 – 데이터 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결과 도출 및 평가</vt:lpstr>
      <vt:lpstr>맺음말…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진로 적성 모델 연구</dc:title>
  <dc:creator>Park, Jiho</dc:creator>
  <cp:lastModifiedBy>신혁준[ 학부휴학 / 국어국문학과 ]</cp:lastModifiedBy>
  <cp:revision>172</cp:revision>
  <dcterms:created xsi:type="dcterms:W3CDTF">2022-06-11T01:08:15Z</dcterms:created>
  <dcterms:modified xsi:type="dcterms:W3CDTF">2022-07-28T11:26:07Z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